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27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Czym jest rewitalizacja</a:t>
            </a:r>
            <a:r>
              <a:rPr lang="pl-PL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l-PL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/>
              <a:t>Oborniki Śląskie, 15.02.2016 r</a:t>
            </a:r>
            <a:r>
              <a:rPr lang="pl-PL" i="1" dirty="0" smtClean="0"/>
              <a:t>.</a:t>
            </a:r>
          </a:p>
          <a:p>
            <a:endParaRPr lang="pl-PL" i="1" dirty="0"/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05046" y="317091"/>
            <a:ext cx="6612485" cy="97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4257" y="424544"/>
            <a:ext cx="10066110" cy="4796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Rewitalizacja miasta (gminy) jako kierunek rozwoju</a:t>
            </a:r>
            <a:r>
              <a:rPr lang="pl-PL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l-PL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thecity.com.pl/var/ezwebin_site/storage/images/magazyny/wiadomosci/kierunki-rozwoju-sieci-handlowych-a-baza-logistyczna/559938-1-pol-PL/Kierunki-rozwoju-sieci-handlowych-a-baza-logistyczna_article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59" y="3876675"/>
            <a:ext cx="3666148" cy="2688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9686" y="217716"/>
            <a:ext cx="9630680" cy="1132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Przykłady dobrych praktyk (Łódź):</a:t>
            </a:r>
          </a:p>
        </p:txBody>
      </p:sp>
      <p:pic>
        <p:nvPicPr>
          <p:cNvPr id="4" name="Obraz 3" descr="Zdj&amp;eogon;cie numer 4 w galerii - &amp;Lstrok;ód&amp;zacute; - rusza najdro&amp;zdot;szy remont w historii! [WIZUALIZACJE]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27" y="1092109"/>
            <a:ext cx="4149090" cy="560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Zdj&amp;eogon;cie numer 3 w galerii - &amp;Lstrok;ód&amp;zacute; - rusza najdro&amp;zdot;szy remont w historii! [WIZUALIZACJE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81" y="1227998"/>
            <a:ext cx="3999865" cy="533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3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Zdj&amp;eogon;cie numer 5 w galerii - &amp;Lstrok;ód&amp;zacute; - rusza najdro&amp;zdot;szy remont w historii! [WIZUALIZACJE]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58" y="588327"/>
            <a:ext cx="4148455" cy="55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Zdj&amp;eogon;cie numer 9 w galerii - &amp;Lstrok;ód&amp;zacute; - rusza najdro&amp;zdot;szy remont w historii! [WIZUALIZACJE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6" y="588327"/>
            <a:ext cx="4210050" cy="553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5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00943" y="1"/>
            <a:ext cx="102870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Mamy program rewitalizacji, co dalej?</a:t>
            </a:r>
          </a:p>
        </p:txBody>
      </p:sp>
    </p:spTree>
    <p:extLst>
      <p:ext uri="{BB962C8B-B14F-4D97-AF65-F5344CB8AC3E}">
        <p14:creationId xmlns:p14="http://schemas.microsoft.com/office/powerpoint/2010/main" val="14415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10543" y="740230"/>
            <a:ext cx="8792480" cy="3256038"/>
          </a:xfrm>
        </p:spPr>
        <p:txBody>
          <a:bodyPr>
            <a:normAutofit/>
          </a:bodyPr>
          <a:lstStyle/>
          <a:p>
            <a:r>
              <a:rPr lang="pl-PL" sz="72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Dziękuję za uwagę 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</a:rPr>
              <a:t>Anna </a:t>
            </a:r>
            <a:r>
              <a:rPr lang="pl-PL" sz="2400" b="1" i="1" dirty="0" err="1">
                <a:solidFill>
                  <a:schemeClr val="accent1">
                    <a:lumMod val="75000"/>
                  </a:schemeClr>
                </a:solidFill>
              </a:rPr>
              <a:t>Jasinowska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</a:rPr>
              <a:t>-Czarny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</a:rPr>
              <a:t>www.unika.net.pl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6600" b="1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0" y="947056"/>
            <a:ext cx="10058400" cy="62048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Rewitalizacja</a:t>
            </a:r>
            <a:r>
              <a:rPr lang="pl-PL" b="1" dirty="0" smtClean="0"/>
              <a:t> </a:t>
            </a:r>
            <a:r>
              <a:rPr lang="pl-PL" dirty="0" smtClean="0"/>
              <a:t>- </a:t>
            </a:r>
            <a:r>
              <a:rPr lang="pl-PL" dirty="0"/>
              <a:t>to proces zmian przestrzennych, technicznych, społecznych i gospodarczych, podjętych w interesie publicznym, których celem jest wyprowadzenie obszaru z sytuacji kryzysowej, przywrócenie mu dawnych funkcji bądź znalezienie nowych funkcji oraz stworzenie warunków do jego dalszego rozwoju z wykorzystaniem jego cech </a:t>
            </a:r>
            <a:r>
              <a:rPr lang="pl-PL" dirty="0" smtClean="0"/>
              <a:t>endogenicznych</a:t>
            </a: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Rewitalizacja</a:t>
            </a:r>
            <a:r>
              <a:rPr lang="pl-PL" dirty="0" smtClean="0"/>
              <a:t> </a:t>
            </a:r>
            <a:r>
              <a:rPr lang="pl-PL" dirty="0"/>
              <a:t>jest procesem wieloletnim, prowadzonym przez interesariuszy (m.in. przedsiębiorców, organizacje pozarządowe, właścicieli nieruchomości, organy władzy publicznej, itp.) tego procesu, w tym przede wszystkim we współpracy z lokalną społecznością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http://www.purpose.com.pl/purpose_files/Image/magazyny_artykuly/6/analiza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47" y="1789943"/>
            <a:ext cx="7563710" cy="243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35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0" y="217715"/>
            <a:ext cx="9641566" cy="5921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Stan kryzysowy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/>
              <a:t>– stan spowodowany koncentracją negatywnych zjawisk społecznych (</a:t>
            </a:r>
            <a:r>
              <a:rPr lang="pl-PL" dirty="0" smtClean="0"/>
              <a:t>w szczególności </a:t>
            </a:r>
            <a:r>
              <a:rPr lang="pl-PL" dirty="0"/>
              <a:t>bezrobocia, ubóstwa, przestępczości, niskiego poziomu edukacji </a:t>
            </a:r>
            <a:r>
              <a:rPr lang="pl-PL" dirty="0" smtClean="0"/>
              <a:t>lub kapitału </a:t>
            </a:r>
            <a:r>
              <a:rPr lang="pl-PL" dirty="0"/>
              <a:t>społecznego, niewystarczającego poziomu uczestnictwa w życiu publicznym </a:t>
            </a:r>
            <a:r>
              <a:rPr lang="pl-PL" dirty="0" smtClean="0"/>
              <a:t>i </a:t>
            </a:r>
            <a:r>
              <a:rPr lang="pl-PL" dirty="0"/>
              <a:t>kulturalnym), współwystępujących z negatywnymi zjawiskami w co najmniej jednej ze sfer:</a:t>
            </a:r>
          </a:p>
          <a:p>
            <a:pPr lvl="0" algn="ctr"/>
            <a:r>
              <a:rPr lang="pl-PL" b="1" dirty="0" smtClean="0"/>
              <a:t>gospodarczej</a:t>
            </a:r>
            <a:r>
              <a:rPr lang="pl-PL" dirty="0" smtClean="0"/>
              <a:t> </a:t>
            </a:r>
          </a:p>
          <a:p>
            <a:pPr lvl="0" algn="ctr"/>
            <a:r>
              <a:rPr lang="pl-PL" b="1" dirty="0"/>
              <a:t>ś</a:t>
            </a:r>
            <a:r>
              <a:rPr lang="pl-PL" b="1" dirty="0" smtClean="0"/>
              <a:t>rodowiskowej</a:t>
            </a:r>
          </a:p>
          <a:p>
            <a:pPr lvl="0" algn="ctr"/>
            <a:r>
              <a:rPr lang="pl-PL" b="1" dirty="0" smtClean="0"/>
              <a:t>przestrzenno-funkcjonalnej</a:t>
            </a:r>
          </a:p>
          <a:p>
            <a:pPr lvl="0" algn="ctr"/>
            <a:r>
              <a:rPr lang="pl-PL" b="1" dirty="0"/>
              <a:t>technicznej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7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2857" y="-272143"/>
            <a:ext cx="5540829" cy="7130143"/>
          </a:xfrm>
        </p:spPr>
        <p:txBody>
          <a:bodyPr/>
          <a:lstStyle/>
          <a:p>
            <a:pPr lvl="0"/>
            <a:r>
              <a:rPr lang="pl-PL" b="1" dirty="0"/>
              <a:t>s</a:t>
            </a:r>
            <a:r>
              <a:rPr lang="pl-PL" b="1" dirty="0" smtClean="0"/>
              <a:t>fera gospodarcza </a:t>
            </a:r>
            <a:r>
              <a:rPr lang="pl-PL" dirty="0" smtClean="0"/>
              <a:t>(niski stopień przedsiębiorczości, słaba kondycja </a:t>
            </a:r>
            <a:r>
              <a:rPr lang="pl-PL" dirty="0"/>
              <a:t>lokalnych przedsiębiorstw</a:t>
            </a:r>
            <a:r>
              <a:rPr lang="pl-PL" dirty="0" smtClean="0"/>
              <a:t>)</a:t>
            </a:r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endParaRPr lang="pl-PL" dirty="0"/>
          </a:p>
          <a:p>
            <a:pPr lvl="0"/>
            <a:r>
              <a:rPr lang="pl-PL" b="1" dirty="0"/>
              <a:t>s</a:t>
            </a:r>
            <a:r>
              <a:rPr lang="pl-PL" b="1" dirty="0" smtClean="0"/>
              <a:t>fera środowiskowa </a:t>
            </a:r>
            <a:r>
              <a:rPr lang="pl-PL" dirty="0" smtClean="0"/>
              <a:t>(przekroczenie </a:t>
            </a:r>
            <a:r>
              <a:rPr lang="pl-PL" dirty="0"/>
              <a:t>standardów </a:t>
            </a:r>
            <a:r>
              <a:rPr lang="pl-PL" dirty="0" smtClean="0"/>
              <a:t>jakości środowiska</a:t>
            </a:r>
            <a:r>
              <a:rPr lang="pl-PL" dirty="0"/>
              <a:t>, </a:t>
            </a:r>
            <a:r>
              <a:rPr lang="pl-PL" dirty="0" smtClean="0"/>
              <a:t>obecność </a:t>
            </a:r>
            <a:r>
              <a:rPr lang="pl-PL" dirty="0"/>
              <a:t>odpadów stwarzających zagrożenie dla życia, zdrowia, </a:t>
            </a:r>
            <a:r>
              <a:rPr lang="pl-PL" dirty="0" smtClean="0"/>
              <a:t>ludzi bądź </a:t>
            </a:r>
            <a:r>
              <a:rPr lang="pl-PL" dirty="0"/>
              <a:t>stanu środowiska</a:t>
            </a:r>
            <a:r>
              <a:rPr lang="pl-PL" dirty="0" smtClean="0"/>
              <a:t>)</a:t>
            </a: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http://www.olszyna.pl/data/images/Aktualnosci/srodowis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3571195"/>
            <a:ext cx="3524250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zg.pl/sites/www.bzg.pl.new/files/bzg-2011-02/art-kubiszewski-nauka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04" y="579890"/>
            <a:ext cx="4155168" cy="214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17915" y="163285"/>
            <a:ext cx="9815738" cy="5812971"/>
          </a:xfrm>
        </p:spPr>
        <p:txBody>
          <a:bodyPr>
            <a:normAutofit/>
          </a:bodyPr>
          <a:lstStyle/>
          <a:p>
            <a:pPr lvl="0"/>
            <a:r>
              <a:rPr lang="pl-PL" b="1" dirty="0"/>
              <a:t>s</a:t>
            </a:r>
            <a:r>
              <a:rPr lang="pl-PL" b="1" dirty="0" smtClean="0"/>
              <a:t>fera przestrzenno-funkcjonalna </a:t>
            </a:r>
            <a:r>
              <a:rPr lang="pl-PL" dirty="0" smtClean="0"/>
              <a:t>(niewystarczające wyposażenie w </a:t>
            </a:r>
            <a:r>
              <a:rPr lang="pl-PL" dirty="0"/>
              <a:t>infrastrukturę techniczną i społeczną, </a:t>
            </a:r>
            <a:r>
              <a:rPr lang="pl-PL" dirty="0" smtClean="0"/>
              <a:t>brak </a:t>
            </a:r>
            <a:r>
              <a:rPr lang="pl-PL" dirty="0"/>
              <a:t>dostępu </a:t>
            </a:r>
            <a:r>
              <a:rPr lang="pl-PL" dirty="0" smtClean="0"/>
              <a:t>do podstawowych </a:t>
            </a:r>
            <a:r>
              <a:rPr lang="pl-PL" dirty="0"/>
              <a:t>usług lub ich </a:t>
            </a:r>
            <a:r>
              <a:rPr lang="pl-PL" dirty="0" smtClean="0"/>
              <a:t>niska jakość, niedostosowanie rozwiązań urbanistycznych </a:t>
            </a:r>
            <a:r>
              <a:rPr lang="pl-PL" dirty="0"/>
              <a:t>do zmieniających się funkcji obszaru, </a:t>
            </a:r>
            <a:r>
              <a:rPr lang="pl-PL" dirty="0" smtClean="0"/>
              <a:t>niski poziom obsługi komunikacyjnej</a:t>
            </a:r>
            <a:r>
              <a:rPr lang="pl-PL" dirty="0"/>
              <a:t>, </a:t>
            </a:r>
            <a:r>
              <a:rPr lang="pl-PL" dirty="0" smtClean="0"/>
              <a:t>deficyt </a:t>
            </a:r>
            <a:r>
              <a:rPr lang="pl-PL" dirty="0"/>
              <a:t>lub </a:t>
            </a:r>
            <a:r>
              <a:rPr lang="pl-PL" dirty="0" smtClean="0"/>
              <a:t>niska jakość terenów </a:t>
            </a:r>
            <a:r>
              <a:rPr lang="pl-PL" dirty="0"/>
              <a:t>publicznych</a:t>
            </a:r>
            <a:r>
              <a:rPr lang="pl-PL" dirty="0" smtClean="0"/>
              <a:t>)</a:t>
            </a:r>
            <a:endParaRPr lang="pl-PL" b="1" dirty="0"/>
          </a:p>
          <a:p>
            <a:pPr marL="0" lvl="0" indent="0">
              <a:buNone/>
            </a:pPr>
            <a:endParaRPr lang="pl-PL" dirty="0"/>
          </a:p>
          <a:p>
            <a:pPr lvl="0"/>
            <a:r>
              <a:rPr lang="pl-PL" b="1" dirty="0"/>
              <a:t>s</a:t>
            </a:r>
            <a:r>
              <a:rPr lang="pl-PL" b="1" dirty="0" smtClean="0"/>
              <a:t>fera techniczna</a:t>
            </a:r>
            <a:r>
              <a:rPr lang="pl-PL" dirty="0"/>
              <a:t> </a:t>
            </a:r>
            <a:r>
              <a:rPr lang="pl-PL" dirty="0" smtClean="0"/>
              <a:t>(degradacja </a:t>
            </a:r>
            <a:r>
              <a:rPr lang="pl-PL" dirty="0"/>
              <a:t>stanu technicznego </a:t>
            </a:r>
            <a:r>
              <a:rPr lang="pl-PL" dirty="0" smtClean="0"/>
              <a:t>obiektów budowlanych</a:t>
            </a:r>
            <a:r>
              <a:rPr lang="pl-PL" dirty="0"/>
              <a:t>, w tym o przeznaczeniu mieszkaniowym, oraz </a:t>
            </a:r>
            <a:r>
              <a:rPr lang="pl-PL" dirty="0" smtClean="0"/>
              <a:t>brak funkcjonowania rozwiązań </a:t>
            </a:r>
            <a:r>
              <a:rPr lang="pl-PL" dirty="0"/>
              <a:t>technicznych umożliwiających efektywne korzystanie z </a:t>
            </a:r>
            <a:r>
              <a:rPr lang="pl-PL" dirty="0" smtClean="0"/>
              <a:t>obiektów budowlanych</a:t>
            </a:r>
            <a:r>
              <a:rPr lang="pl-PL" dirty="0"/>
              <a:t>, w szczególności w zakresie energooszczędności i </a:t>
            </a:r>
            <a:r>
              <a:rPr lang="pl-PL" dirty="0" smtClean="0"/>
              <a:t>ochrony środowiska)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6770" y="-511629"/>
            <a:ext cx="9543595" cy="4016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Program rewitalizacji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/>
              <a:t>inicjowany, opracowany i uchwalony przez radę </a:t>
            </a:r>
            <a:r>
              <a:rPr lang="pl-PL" dirty="0" smtClean="0"/>
              <a:t>gminy wieloletni </a:t>
            </a:r>
            <a:r>
              <a:rPr lang="pl-PL" dirty="0"/>
              <a:t>program działań w sferze społecznej oraz gospodarczej lub przestrzenno-funkcjonalnej lub technicznej lub środowiskowej zmierzający do wyprowadzenia obszarów rewitalizacji ze stanu kryzysowego oraz stworzenia warunków do ich zrównoważonego rozwoju, stanowiący narzędzie planowania, koordynowania i integrowania różnorodnych aktywności w ramach </a:t>
            </a:r>
            <a:r>
              <a:rPr lang="pl-PL" dirty="0" smtClean="0"/>
              <a:t>rewitalizacji</a:t>
            </a:r>
            <a:endParaRPr lang="pl-PL" dirty="0"/>
          </a:p>
        </p:txBody>
      </p:sp>
      <p:pic>
        <p:nvPicPr>
          <p:cNvPr id="3074" name="Picture 2" descr="http://www.ultrasoundschoolsinfo.com/wp-content/uploads/2014/06/choosing-a-program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735489"/>
            <a:ext cx="3850368" cy="3850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4371" y="217715"/>
            <a:ext cx="9695995" cy="655319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Obszar zdegradowany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/>
              <a:t>-</a:t>
            </a:r>
            <a:r>
              <a:rPr lang="pl-PL" dirty="0" smtClean="0"/>
              <a:t> </a:t>
            </a:r>
            <a:r>
              <a:rPr lang="pl-PL" dirty="0"/>
              <a:t>obszar, na którym zidentyfikowano stan </a:t>
            </a:r>
            <a:r>
              <a:rPr lang="pl-PL" dirty="0" smtClean="0"/>
              <a:t>kryzysowy</a:t>
            </a: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Obszar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rewitalizacji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/>
              <a:t>– obszar obejmujący całość lub część obszaru </a:t>
            </a:r>
            <a:r>
              <a:rPr lang="pl-PL" dirty="0" smtClean="0"/>
              <a:t>zdegradowanego, cechującego </a:t>
            </a:r>
            <a:r>
              <a:rPr lang="pl-PL" dirty="0"/>
              <a:t>się szczególną koncentracją negatywnych zjawisk, na którym, z uwagi na istotne znaczenie dla rozwoju lokalnego, zamierza się prowadzić </a:t>
            </a:r>
            <a:r>
              <a:rPr lang="pl-PL" dirty="0" smtClean="0"/>
              <a:t>rewitalizację</a:t>
            </a:r>
            <a:endParaRPr lang="pl-PL" dirty="0"/>
          </a:p>
        </p:txBody>
      </p:sp>
      <p:pic>
        <p:nvPicPr>
          <p:cNvPr id="4098" name="Picture 2" descr="http://www.portal.legnica.eu/uploads/temp/pages/page_397/text_image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61" y="1341890"/>
            <a:ext cx="4762500" cy="3190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89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5000" y="217715"/>
            <a:ext cx="9565366" cy="3287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Projekt rewitalizacyjny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/>
              <a:t>-</a:t>
            </a:r>
            <a:r>
              <a:rPr lang="pl-PL" dirty="0" smtClean="0"/>
              <a:t> </a:t>
            </a:r>
            <a:r>
              <a:rPr lang="pl-PL" dirty="0"/>
              <a:t>projekt wynikający z programu rewitalizacji,  </a:t>
            </a:r>
            <a:r>
              <a:rPr lang="pl-PL" dirty="0" smtClean="0"/>
              <a:t>      tj</a:t>
            </a:r>
            <a:r>
              <a:rPr lang="pl-PL" dirty="0"/>
              <a:t>. zaplanowany w programie rewitalizacji i ukierunkowany na osiągnięcie jego celów albo logicznie powiązany z treścią i celami programu rewitalizacji zgłoszony do objęcia albo objęty współfinansowaniem UE z jednego z funduszy strukturalnych albo Funduszu Spójności w ramach programu operacyjnego</a:t>
            </a:r>
          </a:p>
        </p:txBody>
      </p:sp>
      <p:pic>
        <p:nvPicPr>
          <p:cNvPr id="8194" name="Picture 2" descr="http://files.clickweb.home.pl/homepl22571/image/unia-europejska-cenytransferowe.or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44" y="3252392"/>
            <a:ext cx="4954868" cy="32886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4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5000" y="217715"/>
            <a:ext cx="9565366" cy="3287485"/>
          </a:xfrm>
        </p:spPr>
        <p:txBody>
          <a:bodyPr>
            <a:normAutofit/>
          </a:bodyPr>
          <a:lstStyle/>
          <a:p>
            <a:r>
              <a:rPr lang="pl-PL" i="1" dirty="0"/>
              <a:t>Wytyczne w zakresie rewitalizacji w programach operacyjnych na lata 2014-2020 </a:t>
            </a:r>
            <a:r>
              <a:rPr lang="pl-PL" dirty="0"/>
              <a:t>Ministerstwa Infrastruktury i Rozwoju z dnia 03.07.2015 r.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i="1" dirty="0"/>
              <a:t>Ustawa o rewitalizacji</a:t>
            </a:r>
            <a:r>
              <a:rPr lang="pl-PL" dirty="0"/>
              <a:t> z dnia 09.10.2015 r. (Dz. U. z 2015, poz. 1777) </a:t>
            </a:r>
          </a:p>
        </p:txBody>
      </p:sp>
      <p:pic>
        <p:nvPicPr>
          <p:cNvPr id="1026" name="Picture 2" descr="http://kraj24.pl/upload/photos/big/9dd425e26e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20" y="2995992"/>
            <a:ext cx="3478579" cy="3294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46</TotalTime>
  <Words>448</Words>
  <Application>Microsoft Office PowerPoint</Application>
  <PresentationFormat>Niestandardowy</PresentationFormat>
  <Paragraphs>45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Paralaksa</vt:lpstr>
      <vt:lpstr>Czym jest rewitalizacja?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Czym jest rewitalizacja?</dc:title>
  <dc:creator>Iza Czarny</dc:creator>
  <cp:lastModifiedBy>Ania</cp:lastModifiedBy>
  <cp:revision>9</cp:revision>
  <dcterms:created xsi:type="dcterms:W3CDTF">2016-02-14T18:37:40Z</dcterms:created>
  <dcterms:modified xsi:type="dcterms:W3CDTF">2016-02-14T19:53:25Z</dcterms:modified>
</cp:coreProperties>
</file>